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590" r:id="rId3"/>
    <p:sldId id="614" r:id="rId4"/>
    <p:sldId id="602" r:id="rId5"/>
    <p:sldId id="569" r:id="rId6"/>
    <p:sldId id="574" r:id="rId7"/>
    <p:sldId id="265" r:id="rId8"/>
    <p:sldId id="276" r:id="rId9"/>
    <p:sldId id="260" r:id="rId10"/>
    <p:sldId id="613" r:id="rId11"/>
    <p:sldId id="605" r:id="rId12"/>
    <p:sldId id="278" r:id="rId13"/>
    <p:sldId id="609" r:id="rId14"/>
    <p:sldId id="610" r:id="rId15"/>
    <p:sldId id="555" r:id="rId16"/>
    <p:sldId id="611" r:id="rId17"/>
    <p:sldId id="6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0B3A3-A201-4E65-B32F-EF9B3A8A4F8D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48699-CEF7-4B09-8697-52A87E520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552eb1cd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b552eb1cd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552eb1cd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b552eb1cd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552eb1c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b552eb1cd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552eb1c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b552eb1cd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1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552eb1cd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b552eb1cd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88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552eb1cd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b552eb1cd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FC57-61D2-4594-BCD9-4BE6044655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FC57-61D2-4594-BCD9-4BE6044655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3E19-45DB-4E01-ADD8-0DD6BCBA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E2634-ACD2-49B9-89E7-F1447AD6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CCBE3-7D13-4695-8365-2A79E101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420C0-5F27-43D9-A0A9-593CF0E5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DDAB-C775-47AE-93A4-CFF47B89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9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0C7E-6639-45CA-B5A9-DF618FB1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7775F-4414-45A0-A1D7-0E5C402A0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470C8-A1D8-463A-B8C0-FAA31EDC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9095C-3175-4600-AF84-7B438F87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CABD-CD6B-4DE9-9E81-2078C358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EC14E-7B6D-48C6-838B-CB1992711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B3E6A-7D0C-4510-BA17-0651E89A3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E97F-1301-4B99-99AB-426AF44E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381F4-9310-4773-B887-E593B21E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DE91-2F66-45AB-BB88-516A131F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F5BA-8362-4F89-B37E-C2CCFA92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2798-E025-4D3C-AF5A-29DF3F55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1CE54-C13C-45C5-AF7E-4BF73EBC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3E2B0-532A-4B3D-94D3-A7D1F091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5A0B-CBB2-42D5-8A25-E5BFC0A3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6FF1-DA10-4C46-A0AF-18CFF3AB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3C2C-CE5E-4C31-A808-D1628567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B27-B007-435E-9CAB-166FA75C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46FBA-B967-4C87-9E47-0E1587F6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58F7C-CD9E-4EA0-B89D-1F7B272A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DAC7-E3F8-43F1-8F3C-F02D47CF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FFFF-7ED9-4175-AD92-5DA40EC8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E66B4-0D38-4594-90DA-FBE11FFFC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81B3-B41D-4DA4-9D42-523FC68C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EDA5F-71BB-4FA4-87FB-6632347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0C59A-6922-4990-BAB2-04F8B49A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96E9-32AF-4D8B-8834-73BA40DA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D7EA0-D1A0-47A2-B2BE-6AE03154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AC77B-016F-4008-B368-BD8E58D3F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4BA77-ACB4-4F3A-BF36-21BAAEDD4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F5CD3-BEC6-4791-A392-11FF876E9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6435F-B6FB-44DA-9E3C-164EF4BC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B737E-95C0-4C7D-9B42-43BFE1CE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77717-0F59-4D3F-9DB9-2C690775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34F8-6035-4A7F-906E-6CEF5406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27E9C-5DAB-47F4-8588-BFD8F627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499CC-4FAB-410C-A5B3-5A0595E6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81A80-E87D-41AB-9C03-42650B6D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4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61994-F2DE-4210-9985-7730C4D0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6B439-5894-43C5-A443-E56A8099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05895-7A3A-4A65-A050-4FCFB578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8DA0-2B01-4AFE-AE1F-F78E0DB2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C523-3A90-4FE2-AE69-7CB9B01B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A9C19-7D13-4190-8C8E-9354C406E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1DE22-BBEC-4BD7-97F8-06CDEF51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6E4CC-AA68-4371-91D9-8745855A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33B19-4650-43C7-86A8-D3D17245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851F-A9B5-423E-90EF-7840D74D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12AA4-6B61-4189-93DA-8D0B3DE5E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848C8-313E-47BA-B041-267871CEA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03E5A-DB88-4BBD-A78D-09E1C89E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B155D-DA84-4693-9D0C-835AF492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3425D-1A4F-45DD-9064-82C98983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8A185-7EFF-43C3-BB68-7508DA87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985E-9153-49EC-AAAC-81B93F456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A85D-A107-4C2E-AF02-184FFBC3E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F0F7-5C31-42D0-BE89-D1ACA56E2F7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C98B0-CBFE-4301-B0C4-89904DD9C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99125-CAE9-4265-A8A3-FCEC13BB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4C01-2404-4BA4-B527-4425C511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ritishherald.com/ema-health-canada-initiates-rollout-review-of-jjs-johnson-johnson/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://www.dsource.in/tool/trinetra/user_image_view.php?id=52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rawpixel.com/search/face%20mask" TargetMode="External"/><Relationship Id="rId4" Type="http://schemas.openxmlformats.org/officeDocument/2006/relationships/image" Target="../media/image25.1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oris.ravotas@wmich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086" y="2777493"/>
            <a:ext cx="10270593" cy="95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ovid 19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6"/>
          <a:stretch/>
        </p:blipFill>
        <p:spPr bwMode="auto">
          <a:xfrm>
            <a:off x="904086" y="838201"/>
            <a:ext cx="10270593" cy="19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25593" y="758667"/>
            <a:ext cx="10270593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92854" y="6096001"/>
            <a:ext cx="5281825" cy="4804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62000" y="2286000"/>
            <a:ext cx="1041267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Getting the CoVid-19 Vaccine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15751" y="4038600"/>
            <a:ext cx="1076679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9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</a:rPr>
              <a:t>Find       Press it to turn red when you aren’t talking. </a:t>
            </a:r>
          </a:p>
          <a:p>
            <a:pPr marL="0" indent="0" algn="ctr">
              <a:buNone/>
            </a:pPr>
            <a:r>
              <a:rPr lang="en-US" sz="3600" dirty="0">
                <a:latin typeface="Arial" panose="020B0604020202020204" pitchFamily="34" charset="0"/>
              </a:rPr>
              <a:t>Have a paper and pencil ready to use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92853" y="6172200"/>
            <a:ext cx="53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HEALTH LITERACY WORK GROUP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915751" y="5953363"/>
            <a:ext cx="10258928" cy="139303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3" y="6134272"/>
            <a:ext cx="4621742" cy="5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83" y="4369803"/>
            <a:ext cx="624336" cy="4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1" y="2076"/>
            <a:ext cx="12192000" cy="3716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2" y="5770880"/>
            <a:ext cx="5268372" cy="6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5349628" y="5889208"/>
            <a:ext cx="6842400" cy="46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" y="6422144"/>
            <a:ext cx="12192000" cy="461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12616" y="305942"/>
            <a:ext cx="11153473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600" dirty="0"/>
              <a:t>You will get one of three vaccines (you don’t get to pick). </a:t>
            </a:r>
          </a:p>
          <a:p>
            <a:pPr algn="ctr"/>
            <a:r>
              <a:rPr lang="en-US" sz="2533" dirty="0"/>
              <a:t>Others may be coming soon</a:t>
            </a:r>
            <a:endParaRPr sz="2533" dirty="0"/>
          </a:p>
        </p:txBody>
      </p:sp>
      <p:sp>
        <p:nvSpPr>
          <p:cNvPr id="103" name="Google Shape;103;p17"/>
          <p:cNvSpPr txBox="1"/>
          <p:nvPr/>
        </p:nvSpPr>
        <p:spPr>
          <a:xfrm>
            <a:off x="412616" y="4393593"/>
            <a:ext cx="7951096" cy="82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indent="0">
              <a:buNone/>
            </a:pPr>
            <a:r>
              <a:rPr lang="en-US" sz="2800" dirty="0"/>
              <a:t>Janssen COVID-19 Vaccine (Johnson and Johnson)</a:t>
            </a:r>
          </a:p>
          <a:p>
            <a:pPr marL="152396" indent="0">
              <a:buNone/>
            </a:pPr>
            <a:r>
              <a:rPr lang="en-US" sz="2800" dirty="0"/>
              <a:t>		</a:t>
            </a:r>
            <a:r>
              <a:rPr lang="en-US" sz="2800" b="1" dirty="0"/>
              <a:t>Single</a:t>
            </a:r>
            <a:r>
              <a:rPr lang="en-US" sz="2800" dirty="0"/>
              <a:t> shot </a:t>
            </a:r>
          </a:p>
          <a:p>
            <a:pPr marL="152396" indent="0">
              <a:buNone/>
            </a:pPr>
            <a:r>
              <a:rPr lang="en-US" sz="2800" dirty="0"/>
              <a:t>	 	Latest vaccine to become available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3BB5D-BAA8-6E48-A48E-D53079F56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65218" y="1449700"/>
            <a:ext cx="4661563" cy="28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1" y="2076"/>
            <a:ext cx="12192000" cy="3716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2" y="5770880"/>
            <a:ext cx="5268372" cy="6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5349655" y="5770880"/>
            <a:ext cx="6842400" cy="46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1" y="6422144"/>
            <a:ext cx="12192000" cy="461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163216" y="294853"/>
            <a:ext cx="7690997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/>
              <a:t>Before you Leave the Vaccination Site</a:t>
            </a:r>
            <a:endParaRPr sz="3200" dirty="0"/>
          </a:p>
        </p:txBody>
      </p:sp>
      <p:sp>
        <p:nvSpPr>
          <p:cNvPr id="162" name="Google Shape;162;p22"/>
          <p:cNvSpPr txBox="1"/>
          <p:nvPr/>
        </p:nvSpPr>
        <p:spPr>
          <a:xfrm>
            <a:off x="161548" y="1109569"/>
            <a:ext cx="6680799" cy="4731938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You will get a vaccine card for your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They will give you a phone number where you can report any side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They will set up a time for your next appointment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They will ask you if you want to bill your insurance (you don’t have to- the shot is free- but insurance can help to lower the cost.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You have to stay for 15 minutes after the shot to watch for side effects. </a:t>
            </a:r>
            <a:endParaRPr sz="2533" dirty="0"/>
          </a:p>
        </p:txBody>
      </p:sp>
      <p:pic>
        <p:nvPicPr>
          <p:cNvPr id="1026" name="Picture 2" descr="Image result for I got the covid vaccine">
            <a:extLst>
              <a:ext uri="{FF2B5EF4-FFF2-40B4-BE49-F238E27FC236}">
                <a16:creationId xmlns:a16="http://schemas.microsoft.com/office/drawing/2014/main" id="{AFCE2C22-A675-4D71-9B67-AFC8B6B7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53" y="1410962"/>
            <a:ext cx="4861699" cy="31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/>
          <p:nvPr/>
        </p:nvSpPr>
        <p:spPr>
          <a:xfrm>
            <a:off x="1" y="2076"/>
            <a:ext cx="12192000" cy="3716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2" y="5770880"/>
            <a:ext cx="5268372" cy="6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5"/>
          <p:cNvSpPr/>
          <p:nvPr/>
        </p:nvSpPr>
        <p:spPr>
          <a:xfrm>
            <a:off x="5349655" y="5770880"/>
            <a:ext cx="6842400" cy="46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1" y="6422144"/>
            <a:ext cx="12192000" cy="461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234433" y="478933"/>
            <a:ext cx="108188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/>
              <a:t>After the Vaccine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0789-90FA-4A75-AFB6-75CDB8C23C20}"/>
              </a:ext>
            </a:extLst>
          </p:cNvPr>
          <p:cNvSpPr txBox="1"/>
          <p:nvPr/>
        </p:nvSpPr>
        <p:spPr>
          <a:xfrm>
            <a:off x="1312380" y="3974222"/>
            <a:ext cx="9357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 are fully vaccinated two weeks after your final 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After the second shot for </a:t>
            </a:r>
            <a:r>
              <a:rPr lang="en-US" sz="3200" dirty="0" err="1"/>
              <a:t>Moderna</a:t>
            </a:r>
            <a:r>
              <a:rPr lang="en-US" sz="3200" dirty="0"/>
              <a:t> and Pfizer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After the only shot for Johnson and Johnson</a:t>
            </a:r>
          </a:p>
        </p:txBody>
      </p:sp>
      <p:pic>
        <p:nvPicPr>
          <p:cNvPr id="4" name="Picture 3" descr="Portrait of a woman dancing and laughing">
            <a:extLst>
              <a:ext uri="{FF2B5EF4-FFF2-40B4-BE49-F238E27FC236}">
                <a16:creationId xmlns:a16="http://schemas.microsoft.com/office/drawing/2014/main" id="{E1DE2468-911E-4F35-9C3F-23DFABB84D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83" y="335350"/>
            <a:ext cx="4954472" cy="36388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Family celebrating">
            <a:extLst>
              <a:ext uri="{FF2B5EF4-FFF2-40B4-BE49-F238E27FC236}">
                <a16:creationId xmlns:a16="http://schemas.microsoft.com/office/drawing/2014/main" id="{849086CC-E49B-4312-AEBB-0812769AE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3530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7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20A660B-4B03-4C76-8AE3-9835222B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With others from one unvaccinated household (without high risk members)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95995-F1B5-4D44-BC4C-5D19BE385318}"/>
              </a:ext>
            </a:extLst>
          </p:cNvPr>
          <p:cNvSpPr txBox="1"/>
          <p:nvPr/>
        </p:nvSpPr>
        <p:spPr>
          <a:xfrm>
            <a:off x="369900" y="4323188"/>
            <a:ext cx="3598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Inside without masks</a:t>
            </a:r>
          </a:p>
        </p:txBody>
      </p:sp>
    </p:spTree>
    <p:extLst>
      <p:ext uri="{BB962C8B-B14F-4D97-AF65-F5344CB8AC3E}">
        <p14:creationId xmlns:p14="http://schemas.microsoft.com/office/powerpoint/2010/main" val="51251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20D69127-0072-4E37-B65B-A24B878E9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601D3-8A12-4D3D-BAAB-34432924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Inside without masks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1CC7E9-3C06-41B8-A9C0-935294AE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</a:rPr>
              <a:t>With fully vaccinated people</a:t>
            </a:r>
          </a:p>
        </p:txBody>
      </p:sp>
    </p:spTree>
    <p:extLst>
      <p:ext uri="{BB962C8B-B14F-4D97-AF65-F5344CB8AC3E}">
        <p14:creationId xmlns:p14="http://schemas.microsoft.com/office/powerpoint/2010/main" val="268294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0915" y="436046"/>
            <a:ext cx="12192000" cy="706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604" y="381000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603" y="609603"/>
            <a:ext cx="10665222" cy="5334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In Public and With Others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449" y="1407934"/>
            <a:ext cx="9175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26138"/>
            <a:ext cx="12192000" cy="307882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DF7D9ED-3E14-4DA0-A623-DD95D6520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" y="1686801"/>
            <a:ext cx="3551466" cy="1760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F3A5-2378-448F-97D7-6220FD7BE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920328" y="1372684"/>
            <a:ext cx="2963217" cy="197424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5732E0C-9778-4118-97F9-2E6C1C313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flipH="1">
            <a:off x="5168649" y="2749620"/>
            <a:ext cx="2281592" cy="223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36923B-DC28-4445-A553-489EB8576682}"/>
              </a:ext>
            </a:extLst>
          </p:cNvPr>
          <p:cNvSpPr txBox="1"/>
          <p:nvPr/>
        </p:nvSpPr>
        <p:spPr>
          <a:xfrm flipH="1">
            <a:off x="8920328" y="6708616"/>
            <a:ext cx="971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dsource.in/tool/trinetra/user_image_view.php?id=52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40166-8972-4D0C-80CC-19794666352F}"/>
              </a:ext>
            </a:extLst>
          </p:cNvPr>
          <p:cNvSpPr txBox="1"/>
          <p:nvPr/>
        </p:nvSpPr>
        <p:spPr>
          <a:xfrm>
            <a:off x="939309" y="3725909"/>
            <a:ext cx="297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Social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8FAF-7426-4C9E-BE62-CCB607BE0443}"/>
              </a:ext>
            </a:extLst>
          </p:cNvPr>
          <p:cNvSpPr txBox="1"/>
          <p:nvPr/>
        </p:nvSpPr>
        <p:spPr>
          <a:xfrm>
            <a:off x="4375432" y="5192286"/>
            <a:ext cx="344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Wash Your Hands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DB9FB-5EDA-4E73-8736-1D52D8042EC4}"/>
              </a:ext>
            </a:extLst>
          </p:cNvPr>
          <p:cNvSpPr txBox="1"/>
          <p:nvPr/>
        </p:nvSpPr>
        <p:spPr>
          <a:xfrm>
            <a:off x="9021667" y="3611855"/>
            <a:ext cx="2356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Wear a Mask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3278A-68E9-2148-AEAC-DF8050A1CA9E}"/>
              </a:ext>
            </a:extLst>
          </p:cNvPr>
          <p:cNvSpPr txBox="1"/>
          <p:nvPr/>
        </p:nvSpPr>
        <p:spPr>
          <a:xfrm>
            <a:off x="2954422" y="6012364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Know that no vaccine is 100% effective </a:t>
            </a:r>
          </a:p>
        </p:txBody>
      </p:sp>
    </p:spTree>
    <p:extLst>
      <p:ext uri="{BB962C8B-B14F-4D97-AF65-F5344CB8AC3E}">
        <p14:creationId xmlns:p14="http://schemas.microsoft.com/office/powerpoint/2010/main" val="73963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50786" y="486931"/>
            <a:ext cx="12192000" cy="706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604" y="381000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603" y="609603"/>
            <a:ext cx="10665222" cy="53340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Tell Others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449" y="1407934"/>
            <a:ext cx="9175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26138"/>
            <a:ext cx="12192000" cy="307882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40166-8972-4D0C-80CC-19794666352F}"/>
              </a:ext>
            </a:extLst>
          </p:cNvPr>
          <p:cNvSpPr txBox="1"/>
          <p:nvPr/>
        </p:nvSpPr>
        <p:spPr>
          <a:xfrm>
            <a:off x="712603" y="1852811"/>
            <a:ext cx="3685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You did your part to Stop the Pandemic!</a:t>
            </a:r>
          </a:p>
        </p:txBody>
      </p:sp>
      <p:pic>
        <p:nvPicPr>
          <p:cNvPr id="10" name="Picture 9" descr="Strong soman after vaccine">
            <a:extLst>
              <a:ext uri="{FF2B5EF4-FFF2-40B4-BE49-F238E27FC236}">
                <a16:creationId xmlns:a16="http://schemas.microsoft.com/office/drawing/2014/main" id="{3A262478-AFF7-4DE9-8387-2F79D663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54" y="1245462"/>
            <a:ext cx="5462587" cy="5462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CCCE75-A2A7-492A-8B68-56E452CF49F5}"/>
              </a:ext>
            </a:extLst>
          </p:cNvPr>
          <p:cNvSpPr txBox="1"/>
          <p:nvPr/>
        </p:nvSpPr>
        <p:spPr>
          <a:xfrm>
            <a:off x="10006231" y="5243206"/>
            <a:ext cx="139958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Covid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C3754-4429-4337-88C5-656D086BF421}"/>
              </a:ext>
            </a:extLst>
          </p:cNvPr>
          <p:cNvSpPr txBox="1"/>
          <p:nvPr/>
        </p:nvSpPr>
        <p:spPr>
          <a:xfrm rot="21357133">
            <a:off x="8342721" y="6048342"/>
            <a:ext cx="18432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sz="2000" dirty="0">
                <a:solidFill>
                  <a:schemeClr val="bg1"/>
                </a:solidFill>
              </a:rPr>
              <a:t>Fight Covid</a:t>
            </a:r>
          </a:p>
        </p:txBody>
      </p:sp>
    </p:spTree>
    <p:extLst>
      <p:ext uri="{BB962C8B-B14F-4D97-AF65-F5344CB8AC3E}">
        <p14:creationId xmlns:p14="http://schemas.microsoft.com/office/powerpoint/2010/main" val="79203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086" y="872493"/>
            <a:ext cx="10270593" cy="95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4086" y="609600"/>
            <a:ext cx="10270593" cy="278606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92854" y="6096001"/>
            <a:ext cx="5281825" cy="4804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42501" y="381000"/>
            <a:ext cx="650070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Stay Healthy!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2853" y="6172200"/>
            <a:ext cx="53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HEALTH LITERACY WORK GROUP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5751" y="5953363"/>
            <a:ext cx="10258928" cy="139303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3" y="6134272"/>
            <a:ext cx="4621742" cy="5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7400" y="3581400"/>
            <a:ext cx="53072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660033"/>
                </a:solidFill>
              </a:rPr>
              <a:t>Dr. Doris Ravotas</a:t>
            </a:r>
            <a:endParaRPr lang="en-US" sz="2000" b="1" dirty="0">
              <a:solidFill>
                <a:srgbClr val="660033"/>
              </a:solidFill>
            </a:endParaRPr>
          </a:p>
          <a:p>
            <a:r>
              <a:rPr lang="en-US" dirty="0"/>
              <a:t>Fulbright Specialist</a:t>
            </a:r>
          </a:p>
          <a:p>
            <a:r>
              <a:rPr lang="en-US" dirty="0"/>
              <a:t>Master Faculty Specialist </a:t>
            </a:r>
            <a:r>
              <a:rPr lang="en-US" dirty="0" err="1"/>
              <a:t>Emeritx</a:t>
            </a:r>
            <a:endParaRPr lang="en-US" dirty="0"/>
          </a:p>
          <a:p>
            <a:r>
              <a:rPr lang="en-US" dirty="0"/>
              <a:t>School of Interdisciplinary Health Programs</a:t>
            </a:r>
          </a:p>
          <a:p>
            <a:r>
              <a:rPr lang="en-US" dirty="0"/>
              <a:t>College of Health and Human Services</a:t>
            </a:r>
          </a:p>
          <a:p>
            <a:endParaRPr lang="en-US" sz="800" dirty="0"/>
          </a:p>
          <a:p>
            <a:r>
              <a:rPr lang="en-US" dirty="0"/>
              <a:t>KLC Leader of Health Literacy Tutor Forum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doris.ravotas@wmich.edu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1" y="3276600"/>
            <a:ext cx="431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Developed by: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96" y="2743315"/>
            <a:ext cx="2181136" cy="20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9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03145" y="446421"/>
            <a:ext cx="12191998" cy="956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7524" y="6215466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604" y="381000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303" y="566395"/>
            <a:ext cx="9222703" cy="7124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What Happens When You Go for Your Vaccine?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9356" y="3044533"/>
            <a:ext cx="68960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“When it is your time you will get a call or an email. You may need to set up a time online or you may talk to someone who sets it up. You will need to bring a picture ID with you.”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0914"/>
            <a:ext cx="12191999" cy="315507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Image result for bank teller wom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r="18202" b="4872"/>
          <a:stretch>
            <a:fillRect/>
          </a:stretch>
        </p:blipFill>
        <p:spPr bwMode="auto">
          <a:xfrm>
            <a:off x="9327470" y="580992"/>
            <a:ext cx="2305082" cy="2249037"/>
          </a:xfrm>
          <a:prstGeom prst="ellipse">
            <a:avLst/>
          </a:prstGeom>
          <a:noFill/>
          <a:ln w="12700" algn="in">
            <a:solidFill>
              <a:srgbClr val="7992B1"/>
            </a:solidFill>
            <a:round/>
            <a:headEnd/>
            <a:tailEnd/>
          </a:ln>
          <a:effectLst>
            <a:outerShdw dist="99190" dir="3011666" algn="ctr" rotWithShape="0">
              <a:srgbClr val="0F243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Enforcement of Title VI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2" y="1781918"/>
            <a:ext cx="2607810" cy="1810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56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524" y="6215466"/>
            <a:ext cx="10665222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604" y="381000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Come by Yourself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5105A-10A9-413E-AB9E-77EDAC00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250" y="130453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Unless:  You need help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DAF395-36C9-4AF1-B80B-9B89CE5BC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629" y="1681163"/>
            <a:ext cx="5522759" cy="823912"/>
          </a:xfrm>
        </p:spPr>
        <p:txBody>
          <a:bodyPr>
            <a:noAutofit/>
          </a:bodyPr>
          <a:lstStyle/>
          <a:p>
            <a:r>
              <a:rPr lang="en-US" sz="3200" dirty="0"/>
              <a:t>Or You are a minor (bring your parent)</a:t>
            </a:r>
          </a:p>
        </p:txBody>
      </p:sp>
      <p:pic>
        <p:nvPicPr>
          <p:cNvPr id="14" name="Content Placeholder 13" descr="Women with braided hair">
            <a:extLst>
              <a:ext uri="{FF2B5EF4-FFF2-40B4-BE49-F238E27FC236}">
                <a16:creationId xmlns:a16="http://schemas.microsoft.com/office/drawing/2014/main" id="{3315E06C-7632-46FA-852B-A83408F7B5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87" y="2505075"/>
            <a:ext cx="5108014" cy="3684588"/>
          </a:xfr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0914"/>
            <a:ext cx="12191999" cy="315507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Google Shape;174;p23">
            <a:extLst>
              <a:ext uri="{FF2B5EF4-FFF2-40B4-BE49-F238E27FC236}">
                <a16:creationId xmlns:a16="http://schemas.microsoft.com/office/drawing/2014/main" id="{4D4552B6-899D-4FF8-B203-1E2F22921FB0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39" y="2393315"/>
            <a:ext cx="515778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2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67FF0BA-CC64-4927-A7A8-CAD2CA572277}"/>
              </a:ext>
            </a:extLst>
          </p:cNvPr>
          <p:cNvSpPr txBox="1"/>
          <p:nvPr/>
        </p:nvSpPr>
        <p:spPr>
          <a:xfrm>
            <a:off x="357809" y="4462670"/>
            <a:ext cx="5139798" cy="196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alpha val="60000"/>
                  </a:schemeClr>
                </a:solidFill>
              </a:rPr>
              <a:t>Always wear a mask and socially distance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6B367-8252-40F7-83B1-3B298963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08" y="980378"/>
            <a:ext cx="6440001" cy="1492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Vaccines are often given in a big place, like a clinic, a church, or even a drive through in a plane hangar. Kalamazoo is using the Expo Center, hospital property, a church, and pharmacies</a:t>
            </a:r>
          </a:p>
        </p:txBody>
      </p:sp>
      <p:pic>
        <p:nvPicPr>
          <p:cNvPr id="15" name="Content Placeholder 14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ABEE7CD6-85A8-4847-A6C6-BC8CD3265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10700" b="2"/>
          <a:stretch/>
        </p:blipFill>
        <p:spPr>
          <a:xfrm>
            <a:off x="7959575" y="51595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407E71-AE7E-4E17-9ADF-A59D152D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37" b="-2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317F94-3441-44A7-9845-78EE4018EDB5}"/>
              </a:ext>
            </a:extLst>
          </p:cNvPr>
          <p:cNvSpPr txBox="1"/>
          <p:nvPr/>
        </p:nvSpPr>
        <p:spPr>
          <a:xfrm>
            <a:off x="2372071" y="248478"/>
            <a:ext cx="502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Going to Get Your Vaccine</a:t>
            </a:r>
          </a:p>
        </p:txBody>
      </p:sp>
      <p:pic>
        <p:nvPicPr>
          <p:cNvPr id="9" name="Picture 8" descr="People wearing masks in a car">
            <a:extLst>
              <a:ext uri="{FF2B5EF4-FFF2-40B4-BE49-F238E27FC236}">
                <a16:creationId xmlns:a16="http://schemas.microsoft.com/office/drawing/2014/main" id="{38FB7134-4ADC-499D-806E-7D0410BA1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23283" b="-3"/>
          <a:stretch/>
        </p:blipFill>
        <p:spPr>
          <a:xfrm>
            <a:off x="5701285" y="2646344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127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" y="462444"/>
            <a:ext cx="12191998" cy="1508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43" y="6215466"/>
            <a:ext cx="12136553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559" y="378443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055" y="633203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Everybody Who lives in the United States in Encouraged to Get Vaccinated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443" y="1592114"/>
            <a:ext cx="12000433" cy="4229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0914"/>
            <a:ext cx="12191999" cy="315507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E4AA7-8F29-4F56-B436-D685DB96F9D6}"/>
              </a:ext>
            </a:extLst>
          </p:cNvPr>
          <p:cNvSpPr txBox="1"/>
          <p:nvPr/>
        </p:nvSpPr>
        <p:spPr>
          <a:xfrm>
            <a:off x="4421079" y="2038787"/>
            <a:ext cx="433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includes:</a:t>
            </a:r>
          </a:p>
        </p:txBody>
      </p:sp>
      <p:pic>
        <p:nvPicPr>
          <p:cNvPr id="6" name="Picture 5" descr="A picture containing text, flock, painting&#10;&#10;Description automatically generated">
            <a:extLst>
              <a:ext uri="{FF2B5EF4-FFF2-40B4-BE49-F238E27FC236}">
                <a16:creationId xmlns:a16="http://schemas.microsoft.com/office/drawing/2014/main" id="{97D7C48D-32EF-4140-8F5E-7B670519E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5" y="2801595"/>
            <a:ext cx="4534769" cy="29136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E6C35E-A2B8-4445-80A9-BA53965E22F6}"/>
              </a:ext>
            </a:extLst>
          </p:cNvPr>
          <p:cNvSpPr txBox="1"/>
          <p:nvPr/>
        </p:nvSpPr>
        <p:spPr>
          <a:xfrm>
            <a:off x="310634" y="2462461"/>
            <a:ext cx="2574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People who are Homeless</a:t>
            </a:r>
          </a:p>
        </p:txBody>
      </p:sp>
      <p:pic>
        <p:nvPicPr>
          <p:cNvPr id="12" name="Picture 11" descr="A person lying on the ground with a dog in front of him&#10;&#10;Description automatically generated with low confidence">
            <a:extLst>
              <a:ext uri="{FF2B5EF4-FFF2-40B4-BE49-F238E27FC236}">
                <a16:creationId xmlns:a16="http://schemas.microsoft.com/office/drawing/2014/main" id="{EB4662CA-7E6A-42BD-B129-3647F754F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4" y="3908187"/>
            <a:ext cx="3034084" cy="1913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855E7F-4C9A-471B-B57C-C4FEEFADC964}"/>
              </a:ext>
            </a:extLst>
          </p:cNvPr>
          <p:cNvSpPr txBox="1"/>
          <p:nvPr/>
        </p:nvSpPr>
        <p:spPr>
          <a:xfrm>
            <a:off x="8158169" y="2387475"/>
            <a:ext cx="245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People who are undocumented immigrants</a:t>
            </a:r>
          </a:p>
        </p:txBody>
      </p:sp>
      <p:pic>
        <p:nvPicPr>
          <p:cNvPr id="17" name="Picture 16" descr="A group of people holding a flag&#10;&#10;Description automatically generated with medium confidence">
            <a:extLst>
              <a:ext uri="{FF2B5EF4-FFF2-40B4-BE49-F238E27FC236}">
                <a16:creationId xmlns:a16="http://schemas.microsoft.com/office/drawing/2014/main" id="{A18F8A6F-6828-4FD4-8B7D-6C1EAF4A8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69" y="3589424"/>
            <a:ext cx="1838325" cy="23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" y="374851"/>
            <a:ext cx="12191998" cy="792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43" y="6215466"/>
            <a:ext cx="12136553" cy="372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559" y="378443"/>
            <a:ext cx="1036050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 Who Gets My Information?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443" y="1592114"/>
            <a:ext cx="12000433" cy="4229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0914"/>
            <a:ext cx="12191999" cy="315507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ADB75-8426-44F9-B908-39DEA856F4ED}"/>
              </a:ext>
            </a:extLst>
          </p:cNvPr>
          <p:cNvSpPr txBox="1"/>
          <p:nvPr/>
        </p:nvSpPr>
        <p:spPr>
          <a:xfrm>
            <a:off x="80682" y="1098925"/>
            <a:ext cx="7802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 The Centers for Disease Control registers the names of everyone who gets any vaccine. Health providers can look this up before they offer a new one or if you can’t remember if you got it. It only has your name, when you got the vaccine, and which vaccine you got.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09811A4-0637-4803-B254-0364FF7F9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07" y="2206864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1" y="2076"/>
            <a:ext cx="12192000" cy="3716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2" y="5770880"/>
            <a:ext cx="5268372" cy="6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5349655" y="5770880"/>
            <a:ext cx="6842400" cy="46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1" y="6422144"/>
            <a:ext cx="12192000" cy="461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751667" y="478933"/>
            <a:ext cx="54596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dirty="0"/>
              <a:t>Getting Vaccinated</a:t>
            </a:r>
            <a:endParaRPr sz="3200" dirty="0"/>
          </a:p>
        </p:txBody>
      </p:sp>
      <p:sp>
        <p:nvSpPr>
          <p:cNvPr id="162" name="Google Shape;162;p22"/>
          <p:cNvSpPr txBox="1"/>
          <p:nvPr/>
        </p:nvSpPr>
        <p:spPr>
          <a:xfrm>
            <a:off x="81266" y="1474933"/>
            <a:ext cx="6221879" cy="3425541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533" dirty="0"/>
              <a:t>They will ask: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if you have any symptoms of Covid 19 or have been around anyone who is sick.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to see your ID card to make sure it is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what arm you want it in (Keep in mind your arm may be quite sore after the shot)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33" dirty="0"/>
              <a:t>If you want to bill your insurance</a:t>
            </a:r>
          </a:p>
          <a:p>
            <a:endParaRPr sz="2533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sz="2533" dirty="0"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223" y="1562752"/>
            <a:ext cx="5459600" cy="301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/>
          <p:nvPr/>
        </p:nvSpPr>
        <p:spPr>
          <a:xfrm>
            <a:off x="1" y="2076"/>
            <a:ext cx="12192000" cy="3716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2" y="5770880"/>
            <a:ext cx="5268372" cy="6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/>
          <p:nvPr/>
        </p:nvSpPr>
        <p:spPr>
          <a:xfrm>
            <a:off x="5349655" y="5770880"/>
            <a:ext cx="6842400" cy="46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1" y="6422144"/>
            <a:ext cx="12192000" cy="461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686620" y="716023"/>
            <a:ext cx="5562899" cy="130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/>
              <a:t>The vaccine is free</a:t>
            </a:r>
            <a:r>
              <a:rPr lang="en-US" sz="3600" dirty="0"/>
              <a:t>. The government paid for it with money from taxes.</a:t>
            </a:r>
            <a:endParaRPr sz="3600" dirty="0"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251" y="2964733"/>
            <a:ext cx="3289300" cy="2463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p33"/>
          <p:cNvSpPr txBox="1"/>
          <p:nvPr/>
        </p:nvSpPr>
        <p:spPr>
          <a:xfrm>
            <a:off x="6483402" y="905522"/>
            <a:ext cx="5095598" cy="4523011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You can say “yes” or “no” to billing your insurance. You will still not pay anything.</a:t>
            </a:r>
          </a:p>
          <a:p>
            <a:endParaRPr lang="en-US" sz="2800" dirty="0"/>
          </a:p>
          <a:p>
            <a:r>
              <a:rPr lang="en-US" sz="2800" dirty="0"/>
              <a:t>Health insurance, Medicare or Medicaid can help to pay for giving the vaccine and save the taxpayers money.</a:t>
            </a:r>
            <a:endParaRPr sz="2800" dirty="0"/>
          </a:p>
          <a:p>
            <a:endParaRPr sz="2800" dirty="0"/>
          </a:p>
          <a:p>
            <a:r>
              <a:rPr lang="en-US" sz="2133" dirty="0"/>
              <a:t>.</a:t>
            </a:r>
            <a:endParaRPr sz="21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1" y="2076"/>
            <a:ext cx="12192000" cy="3716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2" y="5770880"/>
            <a:ext cx="5268372" cy="6512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5349655" y="5770880"/>
            <a:ext cx="6842400" cy="46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" y="6422144"/>
            <a:ext cx="12192000" cy="461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spcFirstLastPara="1" wrap="square" lIns="48767" tIns="48767" rIns="48767" bIns="48767" anchor="t" anchorCtr="0">
            <a:noAutofit/>
          </a:bodyPr>
          <a:lstStyle/>
          <a:p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19263" y="450433"/>
            <a:ext cx="11153473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600" dirty="0"/>
              <a:t>You will get one of three vaccines (you don’t get to pick). </a:t>
            </a:r>
          </a:p>
          <a:p>
            <a:pPr algn="ctr"/>
            <a:r>
              <a:rPr lang="en-US" sz="2533" dirty="0"/>
              <a:t>Others may be coming soon</a:t>
            </a:r>
            <a:endParaRPr sz="2533" dirty="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01" y="1754433"/>
            <a:ext cx="4597532" cy="28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042" y="1754433"/>
            <a:ext cx="3393660" cy="282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12616" y="4716090"/>
            <a:ext cx="4605703" cy="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Two shots the second one is 3 weeks after the first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71069-3A04-4533-AE92-C803E6B39189}"/>
              </a:ext>
            </a:extLst>
          </p:cNvPr>
          <p:cNvSpPr txBox="1"/>
          <p:nvPr/>
        </p:nvSpPr>
        <p:spPr>
          <a:xfrm>
            <a:off x="5973417" y="4731026"/>
            <a:ext cx="6539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shots the second one is 4 weeks </a:t>
            </a:r>
          </a:p>
          <a:p>
            <a:r>
              <a:rPr lang="en-US" sz="2800" dirty="0"/>
              <a:t>after the first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7945</TotalTime>
  <Words>652</Words>
  <Application>Microsoft Office PowerPoint</Application>
  <PresentationFormat>Widescreen</PresentationFormat>
  <Paragraphs>85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What Happens When You Go for Your Vaccine?</vt:lpstr>
      <vt:lpstr>Come by Yourself</vt:lpstr>
      <vt:lpstr>Vaccines are often given in a big place, like a clinic, a church, or even a drive through in a plane hangar. Kalamazoo is using the Expo Center, hospital property, a church, and pharmacies</vt:lpstr>
      <vt:lpstr>Everybody Who lives in the United States in Encouraged to Get Vaccinated</vt:lpstr>
      <vt:lpstr> Who Gets My Information?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without masks</vt:lpstr>
      <vt:lpstr>In Public and With Others</vt:lpstr>
      <vt:lpstr>Tell Others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Doris Ravotas</dc:creator>
  <cp:lastModifiedBy>Kito Jumanne-Marshall</cp:lastModifiedBy>
  <cp:revision>18</cp:revision>
  <dcterms:created xsi:type="dcterms:W3CDTF">2021-02-12T18:16:02Z</dcterms:created>
  <dcterms:modified xsi:type="dcterms:W3CDTF">2021-03-30T16:41:27Z</dcterms:modified>
</cp:coreProperties>
</file>