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Quattrocento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g0AAYKwEpzqALnAnPPI22fkASS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QuattrocentoSans-bold.fntdata"/><Relationship Id="rId14" Type="http://schemas.openxmlformats.org/officeDocument/2006/relationships/font" Target="fonts/QuattrocentoSans-regular.fntdata"/><Relationship Id="rId17" Type="http://schemas.openxmlformats.org/officeDocument/2006/relationships/font" Target="fonts/QuattrocentoSans-boldItalic.fntdata"/><Relationship Id="rId16" Type="http://schemas.openxmlformats.org/officeDocument/2006/relationships/font" Target="fonts/Quattrocento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Add distractions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Add covid metro regulations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13976a86d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d13976a86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2.jpg"/><Relationship Id="rId6" Type="http://schemas.openxmlformats.org/officeDocument/2006/relationships/image" Target="../media/image7.jpg"/><Relationship Id="rId7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7.jpg"/><Relationship Id="rId7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1" y="2305190"/>
            <a:ext cx="9132000" cy="956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>
            <p:ph type="ctrTitle"/>
          </p:nvPr>
        </p:nvSpPr>
        <p:spPr>
          <a:xfrm>
            <a:off x="87450" y="1051125"/>
            <a:ext cx="877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200"/>
              <a:t>Chapter 2: Ana</a:t>
            </a:r>
            <a:endParaRPr sz="3200"/>
          </a:p>
        </p:txBody>
      </p:sp>
      <p:sp>
        <p:nvSpPr>
          <p:cNvPr id="56" name="Google Shape;56;p1"/>
          <p:cNvSpPr txBox="1"/>
          <p:nvPr>
            <p:ph idx="1" type="subTitle"/>
          </p:nvPr>
        </p:nvSpPr>
        <p:spPr>
          <a:xfrm>
            <a:off x="311700" y="32319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/>
              <a:t>Seedfolks </a:t>
            </a:r>
            <a:r>
              <a:rPr i="1" lang="en"/>
              <a:t>Discussion And</a:t>
            </a:r>
            <a:r>
              <a:rPr i="1" lang="en"/>
              <a:t> Activities</a:t>
            </a:r>
            <a:endParaRPr/>
          </a:p>
        </p:txBody>
      </p:sp>
      <p:sp>
        <p:nvSpPr>
          <p:cNvPr id="57" name="Google Shape;57;p1"/>
          <p:cNvSpPr/>
          <p:nvPr/>
        </p:nvSpPr>
        <p:spPr>
          <a:xfrm>
            <a:off x="0" y="6691"/>
            <a:ext cx="9132000" cy="91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2688" y="27575"/>
            <a:ext cx="915112" cy="863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472c3c-3208-4df7-a1c4-7e95cb495602-shutterstock_755509864" id="62" name="Google Shape;62;p1"/>
          <p:cNvPicPr preferRelativeResize="0"/>
          <p:nvPr/>
        </p:nvPicPr>
        <p:blipFill rotWithShape="1">
          <a:blip r:embed="rId5">
            <a:alphaModFix/>
          </a:blip>
          <a:srcRect b="0" l="16802" r="11574" t="0"/>
          <a:stretch/>
        </p:blipFill>
        <p:spPr>
          <a:xfrm>
            <a:off x="758434" y="763859"/>
            <a:ext cx="1782600" cy="14001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627"/>
              </a:srgbClr>
            </a:outerShdw>
          </a:effectLst>
        </p:spPr>
      </p:pic>
      <p:pic>
        <p:nvPicPr>
          <p:cNvPr descr="Image result for family literacy images" id="63" name="Google Shape;6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9706" y="769256"/>
            <a:ext cx="2130600" cy="14205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627"/>
              </a:srgbClr>
            </a:outerShdw>
          </a:effectLst>
        </p:spPr>
      </p:pic>
      <p:pic>
        <p:nvPicPr>
          <p:cNvPr id="64" name="Google Shape;6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6450" y="922900"/>
            <a:ext cx="2853408" cy="135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/>
          <p:nvPr/>
        </p:nvSpPr>
        <p:spPr>
          <a:xfrm>
            <a:off x="0" y="924965"/>
            <a:ext cx="73935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 rot="-1979234">
            <a:off x="7000122" y="624840"/>
            <a:ext cx="786846" cy="11631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 Ultimate Cybersecurity Checklist for MSPs - IOT Security ..." id="71" name="Google Shape;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8941" y="929202"/>
            <a:ext cx="2525059" cy="146827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/>
          <p:nvPr>
            <p:ph idx="1" type="body"/>
          </p:nvPr>
        </p:nvSpPr>
        <p:spPr>
          <a:xfrm>
            <a:off x="737925" y="1764675"/>
            <a:ext cx="53538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000000"/>
                </a:solidFill>
              </a:rPr>
              <a:t>Introductions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Today’s Plan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729075" y="3880838"/>
            <a:ext cx="753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737925" y="2325100"/>
            <a:ext cx="611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737923" y="2811762"/>
            <a:ext cx="79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Seedfolks Ch. </a:t>
            </a:r>
            <a:r>
              <a:rPr lang="en" sz="2400"/>
              <a:t>2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Discussion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357551" y="1868088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357562" y="2383502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357562" y="289890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357562" y="3426832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737923" y="3326637"/>
            <a:ext cx="79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Activity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6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1447525" y="1637750"/>
            <a:ext cx="5629500" cy="25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Immigration</a:t>
            </a:r>
            <a:r>
              <a:rPr b="1" i="0" lang="en" sz="1800" u="none" cap="none" strike="noStrike">
                <a:solidFill>
                  <a:srgbClr val="000000"/>
                </a:solidFill>
              </a:rPr>
              <a:t>: </a:t>
            </a:r>
            <a:r>
              <a:rPr i="0" lang="en" sz="1800" u="none" cap="none" strike="noStrike">
                <a:solidFill>
                  <a:srgbClr val="000000"/>
                </a:solidFill>
              </a:rPr>
              <a:t>moving to a new country</a:t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Border</a:t>
            </a:r>
            <a:r>
              <a:rPr b="1" i="0" lang="en" sz="1800" u="none" cap="none" strike="noStrike">
                <a:solidFill>
                  <a:srgbClr val="000000"/>
                </a:solidFill>
              </a:rPr>
              <a:t>: </a:t>
            </a:r>
            <a:r>
              <a:rPr i="0" lang="en" sz="1800" u="none" cap="none" strike="noStrike">
                <a:solidFill>
                  <a:srgbClr val="000000"/>
                </a:solidFill>
              </a:rPr>
              <a:t>a line that separates two places</a:t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Abandoned</a:t>
            </a:r>
            <a:r>
              <a:rPr b="1" i="0" lang="en" sz="1800" u="none" cap="none" strike="noStrike">
                <a:solidFill>
                  <a:srgbClr val="000000"/>
                </a:solidFill>
              </a:rPr>
              <a:t>: </a:t>
            </a:r>
            <a:r>
              <a:rPr i="0" lang="en" sz="1800" u="none" cap="none" strike="noStrike">
                <a:solidFill>
                  <a:srgbClr val="000000"/>
                </a:solidFill>
              </a:rPr>
              <a:t>left permanently</a:t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Suspiciously</a:t>
            </a:r>
            <a:r>
              <a:rPr b="1" i="0" lang="en" sz="1800" u="none" cap="none" strike="noStrike">
                <a:solidFill>
                  <a:srgbClr val="000000"/>
                </a:solidFill>
              </a:rPr>
              <a:t>: </a:t>
            </a:r>
            <a:r>
              <a:rPr i="0" lang="en" sz="1800" u="none" cap="none" strike="noStrike">
                <a:solidFill>
                  <a:srgbClr val="000000"/>
                </a:solidFill>
              </a:rPr>
              <a:t>not trustworthy</a:t>
            </a:r>
            <a:endParaRPr b="1" i="0" sz="1800" u="none" cap="none" strike="noStrike">
              <a:solidFill>
                <a:srgbClr val="000000"/>
              </a:solidFill>
            </a:endParaRPr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Curiosity: </a:t>
            </a:r>
            <a:r>
              <a:rPr lang="en" sz="1800"/>
              <a:t>a strong desire to learn something</a:t>
            </a:r>
            <a:endParaRPr sz="1800"/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13976a86d_0_2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d13976a86d_0_2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d13976a86d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d13976a86d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d13976a86d_0_2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d13976a86d_0_2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d13976a86d_0_2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d13976a86d_0_2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d13976a86d_0_2"/>
          <p:cNvSpPr/>
          <p:nvPr/>
        </p:nvSpPr>
        <p:spPr>
          <a:xfrm>
            <a:off x="515825" y="1829225"/>
            <a:ext cx="481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/>
              <a:t>Immigration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/>
              <a:t>Border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/>
              <a:t>Abandoned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/>
              <a:t>Suspiciously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/>
              <a:t>Curiosity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d13976a86d_0_2"/>
          <p:cNvSpPr txBox="1"/>
          <p:nvPr/>
        </p:nvSpPr>
        <p:spPr>
          <a:xfrm>
            <a:off x="4337900" y="1829225"/>
            <a:ext cx="4139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moving to a new country</a:t>
            </a:r>
            <a:endParaRPr sz="18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left permanently</a:t>
            </a:r>
            <a:endParaRPr sz="18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 strong desire to learn something</a:t>
            </a:r>
            <a:endParaRPr sz="18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not trustworthy</a:t>
            </a:r>
            <a:endParaRPr sz="18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 line that separates two places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8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</a:t>
            </a:r>
            <a:r>
              <a:rPr b="1" lang="en" sz="2800"/>
              <a:t>Two</a:t>
            </a: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" sz="2800"/>
              <a:t>Ana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592024" y="2696977"/>
            <a:ext cx="4340700" cy="1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Why do you think Ana is suspicious of her neighbors?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515825" y="1829225"/>
            <a:ext cx="481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How long have you lived here?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322312" y="191633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322312" y="2784093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9325" y="1779965"/>
            <a:ext cx="3512274" cy="2341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</a:t>
            </a:r>
            <a:r>
              <a:rPr b="1" lang="en" sz="2800"/>
              <a:t>Two</a:t>
            </a: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" sz="2800"/>
              <a:t>Ana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680617" y="2540573"/>
            <a:ext cx="514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What was your favorite part of this chapter?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592025" y="1829225"/>
            <a:ext cx="564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How would you describe Gibb Street?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322312" y="191633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322312" y="2711493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592023" y="3506675"/>
            <a:ext cx="643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Where is Lake Erie on your map?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322311" y="359380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5">
            <a:alphaModFix/>
          </a:blip>
          <a:srcRect b="0" l="3279" r="2753" t="0"/>
          <a:stretch/>
        </p:blipFill>
        <p:spPr>
          <a:xfrm>
            <a:off x="6172200" y="1822675"/>
            <a:ext cx="2875400" cy="22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4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4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4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4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on the go - ideas!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592025" y="2696975"/>
            <a:ext cx="478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You will need your pinecone, peanut butter, string and bird seed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592025" y="1829225"/>
            <a:ext cx="564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Bird Feeders!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322312" y="191633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322312" y="2784093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4"/>
          <p:cNvSpPr/>
          <p:nvPr/>
        </p:nvSpPr>
        <p:spPr>
          <a:xfrm>
            <a:off x="668225" y="3506675"/>
            <a:ext cx="507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4"/>
          <p:cNvPicPr preferRelativeResize="0"/>
          <p:nvPr/>
        </p:nvPicPr>
        <p:blipFill rotWithShape="1">
          <a:blip r:embed="rId5">
            <a:alphaModFix/>
          </a:blip>
          <a:srcRect b="0" l="8124" r="35749" t="4351"/>
          <a:stretch/>
        </p:blipFill>
        <p:spPr>
          <a:xfrm>
            <a:off x="5301775" y="1678312"/>
            <a:ext cx="3302769" cy="259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/>
          <p:nvPr/>
        </p:nvSpPr>
        <p:spPr>
          <a:xfrm>
            <a:off x="1" y="2305190"/>
            <a:ext cx="9132000" cy="956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5"/>
          <p:cNvSpPr txBox="1"/>
          <p:nvPr>
            <p:ph type="ctrTitle"/>
          </p:nvPr>
        </p:nvSpPr>
        <p:spPr>
          <a:xfrm>
            <a:off x="311708" y="1179338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75" name="Google Shape;175;p15"/>
          <p:cNvSpPr txBox="1"/>
          <p:nvPr>
            <p:ph idx="1" type="subTitle"/>
          </p:nvPr>
        </p:nvSpPr>
        <p:spPr>
          <a:xfrm>
            <a:off x="311700" y="32319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0" y="6691"/>
            <a:ext cx="9132000" cy="91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7" name="Google Shape;1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5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2688" y="27575"/>
            <a:ext cx="915112" cy="863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amily literacy images" id="181" name="Google Shape;181;p15"/>
          <p:cNvPicPr preferRelativeResize="0"/>
          <p:nvPr/>
        </p:nvPicPr>
        <p:blipFill rotWithShape="1">
          <a:blip r:embed="rId5">
            <a:alphaModFix/>
          </a:blip>
          <a:srcRect b="0" l="0" r="6295" t="0"/>
          <a:stretch/>
        </p:blipFill>
        <p:spPr>
          <a:xfrm>
            <a:off x="3288892" y="789497"/>
            <a:ext cx="2368500" cy="1295400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235"/>
              </a:srgbClr>
            </a:outerShdw>
          </a:effectLst>
        </p:spPr>
      </p:pic>
      <p:pic>
        <p:nvPicPr>
          <p:cNvPr descr="Image result for family literacy images" id="182" name="Google Shape;18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9706" y="769256"/>
            <a:ext cx="2130600" cy="14205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235"/>
              </a:srgbClr>
            </a:outerShdw>
          </a:effectLst>
        </p:spPr>
      </p:pic>
      <p:pic>
        <p:nvPicPr>
          <p:cNvPr descr="ed472c3c-3208-4df7-a1c4-7e95cb495602-shutterstock_755509864" id="183" name="Google Shape;183;p15"/>
          <p:cNvPicPr preferRelativeResize="0"/>
          <p:nvPr/>
        </p:nvPicPr>
        <p:blipFill rotWithShape="1">
          <a:blip r:embed="rId7">
            <a:alphaModFix/>
          </a:blip>
          <a:srcRect b="0" l="16802" r="11574" t="0"/>
          <a:stretch/>
        </p:blipFill>
        <p:spPr>
          <a:xfrm>
            <a:off x="758434" y="763859"/>
            <a:ext cx="1782600" cy="14001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23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