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Quattrocento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gv/w5SqeKgk1+zYab6VvcFuuKQ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QuattrocentoSans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QuattrocentoSans-italic.fntdata"/><Relationship Id="rId14" Type="http://schemas.openxmlformats.org/officeDocument/2006/relationships/font" Target="fonts/QuattrocentoSans-bold.fntdata"/><Relationship Id="rId17" Type="http://customschemas.google.com/relationships/presentationmetadata" Target="metadata"/><Relationship Id="rId16" Type="http://schemas.openxmlformats.org/officeDocument/2006/relationships/font" Target="fonts/Quattrocento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Add distractions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Add covid metro regulations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13976a86d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d13976a86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.jpg"/><Relationship Id="rId6" Type="http://schemas.openxmlformats.org/officeDocument/2006/relationships/image" Target="../media/image5.jpg"/><Relationship Id="rId7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9.jpg"/><Relationship Id="rId6" Type="http://schemas.openxmlformats.org/officeDocument/2006/relationships/image" Target="../media/image5.jpg"/><Relationship Id="rId7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/>
          <p:nvPr/>
        </p:nvSpPr>
        <p:spPr>
          <a:xfrm>
            <a:off x="1" y="2305190"/>
            <a:ext cx="9132000" cy="9564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 txBox="1"/>
          <p:nvPr>
            <p:ph type="ctrTitle"/>
          </p:nvPr>
        </p:nvSpPr>
        <p:spPr>
          <a:xfrm>
            <a:off x="87450" y="1051125"/>
            <a:ext cx="87714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200"/>
              <a:t>Chapter 5: Leona</a:t>
            </a:r>
            <a:endParaRPr sz="3200"/>
          </a:p>
        </p:txBody>
      </p:sp>
      <p:sp>
        <p:nvSpPr>
          <p:cNvPr id="56" name="Google Shape;56;p1"/>
          <p:cNvSpPr txBox="1"/>
          <p:nvPr>
            <p:ph idx="1" type="subTitle"/>
          </p:nvPr>
        </p:nvSpPr>
        <p:spPr>
          <a:xfrm>
            <a:off x="311700" y="32319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1" lang="en"/>
              <a:t>Seedfolks Chapter 5: Leona and Activities!</a:t>
            </a:r>
            <a:endParaRPr/>
          </a:p>
        </p:txBody>
      </p:sp>
      <p:sp>
        <p:nvSpPr>
          <p:cNvPr id="57" name="Google Shape;57;p1"/>
          <p:cNvSpPr/>
          <p:nvPr/>
        </p:nvSpPr>
        <p:spPr>
          <a:xfrm>
            <a:off x="0" y="6691"/>
            <a:ext cx="9132000" cy="91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and Seed</a:t>
            </a:r>
            <a:endParaRPr b="0" i="0" sz="3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58" name="Google Shape;5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1" y="4328160"/>
            <a:ext cx="3951279" cy="48844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/>
          <p:nvPr/>
        </p:nvSpPr>
        <p:spPr>
          <a:xfrm>
            <a:off x="4012241" y="4328160"/>
            <a:ext cx="5131800" cy="3483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"/>
          <p:cNvSpPr/>
          <p:nvPr/>
        </p:nvSpPr>
        <p:spPr>
          <a:xfrm>
            <a:off x="1" y="4816608"/>
            <a:ext cx="9144000" cy="345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2688" y="27575"/>
            <a:ext cx="915112" cy="8631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d472c3c-3208-4df7-a1c4-7e95cb495602-shutterstock_755509864" id="62" name="Google Shape;62;p1"/>
          <p:cNvPicPr preferRelativeResize="0"/>
          <p:nvPr/>
        </p:nvPicPr>
        <p:blipFill rotWithShape="1">
          <a:blip r:embed="rId5">
            <a:alphaModFix/>
          </a:blip>
          <a:srcRect b="0" l="16802" r="11574" t="0"/>
          <a:stretch/>
        </p:blipFill>
        <p:spPr>
          <a:xfrm>
            <a:off x="758434" y="763859"/>
            <a:ext cx="1782600" cy="1400100"/>
          </a:xfrm>
          <a:prstGeom prst="ellipse">
            <a:avLst/>
          </a:prstGeom>
          <a:noFill/>
          <a:ln cap="flat" cmpd="sng" w="635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3011666" dist="99190">
              <a:srgbClr val="B2B2B2">
                <a:alpha val="48627"/>
              </a:srgbClr>
            </a:outerShdw>
          </a:effectLst>
        </p:spPr>
      </p:pic>
      <p:pic>
        <p:nvPicPr>
          <p:cNvPr descr="Image result for family literacy images" id="63" name="Google Shape;6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89706" y="769256"/>
            <a:ext cx="2130600" cy="1420500"/>
          </a:xfrm>
          <a:prstGeom prst="ellipse">
            <a:avLst/>
          </a:prstGeom>
          <a:noFill/>
          <a:ln cap="flat" cmpd="sng" w="635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3011666" dist="99190">
              <a:srgbClr val="B2B2B2">
                <a:alpha val="48627"/>
              </a:srgbClr>
            </a:outerShdw>
          </a:effectLst>
        </p:spPr>
      </p:pic>
      <p:pic>
        <p:nvPicPr>
          <p:cNvPr id="64" name="Google Shape;64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25004" y="890700"/>
            <a:ext cx="2980722" cy="142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/>
          <p:nvPr/>
        </p:nvSpPr>
        <p:spPr>
          <a:xfrm>
            <a:off x="0" y="924965"/>
            <a:ext cx="7393500" cy="702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 rot="-1979234">
            <a:off x="7000122" y="624840"/>
            <a:ext cx="786846" cy="11631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he Ultimate Cybersecurity Checklist for MSPs - IOT Security ..." id="71" name="Google Shape;7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8941" y="929202"/>
            <a:ext cx="2525059" cy="146827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"/>
          <p:cNvSpPr txBox="1"/>
          <p:nvPr>
            <p:ph idx="1" type="body"/>
          </p:nvPr>
        </p:nvSpPr>
        <p:spPr>
          <a:xfrm>
            <a:off x="737925" y="1764675"/>
            <a:ext cx="53538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solidFill>
                  <a:srgbClr val="000000"/>
                </a:solidFill>
              </a:rPr>
              <a:t>Introductions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73" name="Google Shape;7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1" y="4328160"/>
            <a:ext cx="3951279" cy="48844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"/>
          <p:cNvSpPr/>
          <p:nvPr/>
        </p:nvSpPr>
        <p:spPr>
          <a:xfrm>
            <a:off x="4012241" y="4328160"/>
            <a:ext cx="5131800" cy="3483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1" y="4816608"/>
            <a:ext cx="9144000" cy="345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0" y="-1855"/>
            <a:ext cx="9144000" cy="7281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1334315" y="57967"/>
            <a:ext cx="6430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and Seed</a:t>
            </a:r>
            <a:endParaRPr b="0" i="0" sz="3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52688" y="8546"/>
            <a:ext cx="749975" cy="70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"/>
          <p:cNvSpPr txBox="1"/>
          <p:nvPr/>
        </p:nvSpPr>
        <p:spPr>
          <a:xfrm>
            <a:off x="311700" y="9492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rage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Today’s Plan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2729075" y="3880838"/>
            <a:ext cx="7533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737925" y="2325100"/>
            <a:ext cx="611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737923" y="2811762"/>
            <a:ext cx="799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Seedfolks Ch. </a:t>
            </a:r>
            <a:r>
              <a:rPr lang="en" sz="2400"/>
              <a:t>5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Discussion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357551" y="1868088"/>
            <a:ext cx="287400" cy="2874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357562" y="2383502"/>
            <a:ext cx="287400" cy="2874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357562" y="2898907"/>
            <a:ext cx="287400" cy="2874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357562" y="3426832"/>
            <a:ext cx="287400" cy="2874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737923" y="3326637"/>
            <a:ext cx="799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 Activity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0" y="-1855"/>
            <a:ext cx="9144000" cy="7281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1334315" y="57967"/>
            <a:ext cx="6430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and Seed!</a:t>
            </a:r>
            <a:endParaRPr b="0" i="0" sz="3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2688" y="8546"/>
            <a:ext cx="749975" cy="70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1" y="4328160"/>
            <a:ext cx="3951279" cy="48844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6"/>
          <p:cNvSpPr/>
          <p:nvPr/>
        </p:nvSpPr>
        <p:spPr>
          <a:xfrm>
            <a:off x="4012241" y="4328160"/>
            <a:ext cx="5131800" cy="3483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6"/>
          <p:cNvSpPr/>
          <p:nvPr/>
        </p:nvSpPr>
        <p:spPr>
          <a:xfrm>
            <a:off x="1" y="4816608"/>
            <a:ext cx="9144000" cy="345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6"/>
          <p:cNvSpPr/>
          <p:nvPr/>
        </p:nvSpPr>
        <p:spPr>
          <a:xfrm>
            <a:off x="0" y="924965"/>
            <a:ext cx="9132000" cy="702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6"/>
          <p:cNvSpPr txBox="1"/>
          <p:nvPr/>
        </p:nvSpPr>
        <p:spPr>
          <a:xfrm>
            <a:off x="311700" y="9492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rage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6"/>
          <p:cNvSpPr/>
          <p:nvPr/>
        </p:nvSpPr>
        <p:spPr>
          <a:xfrm>
            <a:off x="468400" y="1826300"/>
            <a:ext cx="7783500" cy="25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6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1800"/>
              <a:t>Burst:</a:t>
            </a:r>
            <a:r>
              <a:rPr lang="en" sz="1800"/>
              <a:t> break suddenly</a:t>
            </a:r>
            <a:endParaRPr sz="1800"/>
          </a:p>
          <a:p>
            <a:pPr indent="0" lvl="0" marL="76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1800"/>
              <a:t>Obituaries:</a:t>
            </a:r>
            <a:r>
              <a:rPr lang="en" sz="1800"/>
              <a:t> a written notice of death</a:t>
            </a:r>
            <a:endParaRPr sz="1800"/>
          </a:p>
          <a:p>
            <a:pPr indent="0" lvl="0" marL="76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1800"/>
              <a:t>Recite:</a:t>
            </a:r>
            <a:r>
              <a:rPr lang="en" sz="1800"/>
              <a:t> repeat out loud</a:t>
            </a:r>
            <a:endParaRPr sz="1800"/>
          </a:p>
          <a:p>
            <a:pPr indent="0" lvl="0" marL="76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800"/>
              <a:t>“</a:t>
            </a:r>
            <a:r>
              <a:rPr b="1" lang="en" sz="1800"/>
              <a:t>Precious few</a:t>
            </a:r>
            <a:r>
              <a:rPr lang="en" sz="1800"/>
              <a:t>”: not very many</a:t>
            </a:r>
            <a:endParaRPr sz="18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13976a86d_0_2"/>
          <p:cNvSpPr/>
          <p:nvPr/>
        </p:nvSpPr>
        <p:spPr>
          <a:xfrm>
            <a:off x="0" y="-1855"/>
            <a:ext cx="9144000" cy="7281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d13976a86d_0_2"/>
          <p:cNvSpPr/>
          <p:nvPr/>
        </p:nvSpPr>
        <p:spPr>
          <a:xfrm>
            <a:off x="1334315" y="57967"/>
            <a:ext cx="6430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and Seed!</a:t>
            </a:r>
            <a:endParaRPr b="0" i="0" sz="3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d13976a86d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2688" y="8546"/>
            <a:ext cx="749975" cy="70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d13976a86d_0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1" y="4328160"/>
            <a:ext cx="3951279" cy="48844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d13976a86d_0_2"/>
          <p:cNvSpPr/>
          <p:nvPr/>
        </p:nvSpPr>
        <p:spPr>
          <a:xfrm>
            <a:off x="4012241" y="4328160"/>
            <a:ext cx="5131800" cy="3483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d13976a86d_0_2"/>
          <p:cNvSpPr/>
          <p:nvPr/>
        </p:nvSpPr>
        <p:spPr>
          <a:xfrm>
            <a:off x="1" y="4816608"/>
            <a:ext cx="9144000" cy="345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d13976a86d_0_2"/>
          <p:cNvSpPr/>
          <p:nvPr/>
        </p:nvSpPr>
        <p:spPr>
          <a:xfrm>
            <a:off x="0" y="924965"/>
            <a:ext cx="9132000" cy="702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d13976a86d_0_2"/>
          <p:cNvSpPr txBox="1"/>
          <p:nvPr/>
        </p:nvSpPr>
        <p:spPr>
          <a:xfrm>
            <a:off x="311700" y="9492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rage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Vocabulary - Let’s Practice!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d13976a86d_0_2"/>
          <p:cNvSpPr/>
          <p:nvPr/>
        </p:nvSpPr>
        <p:spPr>
          <a:xfrm>
            <a:off x="515825" y="1829225"/>
            <a:ext cx="4811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6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100"/>
              <a:t>Burst</a:t>
            </a:r>
            <a:endParaRPr sz="2100"/>
          </a:p>
          <a:p>
            <a:pPr indent="0" lvl="0" marL="76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100"/>
              <a:t>Obituaries</a:t>
            </a:r>
            <a:endParaRPr sz="2100"/>
          </a:p>
          <a:p>
            <a:pPr indent="0" lvl="0" marL="76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100"/>
              <a:t>Recite</a:t>
            </a:r>
            <a:endParaRPr sz="2100"/>
          </a:p>
        </p:txBody>
      </p:sp>
      <p:sp>
        <p:nvSpPr>
          <p:cNvPr id="114" name="Google Shape;114;gd13976a86d_0_2"/>
          <p:cNvSpPr txBox="1"/>
          <p:nvPr/>
        </p:nvSpPr>
        <p:spPr>
          <a:xfrm>
            <a:off x="4154375" y="1395425"/>
            <a:ext cx="44505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/>
              <a:t>Notice of death</a:t>
            </a:r>
            <a:endParaRPr sz="18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/>
              <a:t>Break suddenly</a:t>
            </a:r>
            <a:endParaRPr sz="18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/>
              <a:t>Read out loud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/>
          <p:nvPr/>
        </p:nvSpPr>
        <p:spPr>
          <a:xfrm>
            <a:off x="0" y="-1855"/>
            <a:ext cx="9144000" cy="7281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8"/>
          <p:cNvSpPr/>
          <p:nvPr/>
        </p:nvSpPr>
        <p:spPr>
          <a:xfrm>
            <a:off x="1334315" y="57967"/>
            <a:ext cx="6430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and Seed!</a:t>
            </a:r>
            <a:endParaRPr b="0" i="0" sz="3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2688" y="8546"/>
            <a:ext cx="749975" cy="70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1" y="4328160"/>
            <a:ext cx="3951279" cy="48844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8"/>
          <p:cNvSpPr/>
          <p:nvPr/>
        </p:nvSpPr>
        <p:spPr>
          <a:xfrm>
            <a:off x="4012241" y="4328160"/>
            <a:ext cx="5131800" cy="3483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1" y="4816608"/>
            <a:ext cx="9144000" cy="345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0" y="924965"/>
            <a:ext cx="9132000" cy="702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8"/>
          <p:cNvSpPr txBox="1"/>
          <p:nvPr/>
        </p:nvSpPr>
        <p:spPr>
          <a:xfrm>
            <a:off x="311700" y="9492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rage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</a:t>
            </a:r>
            <a:r>
              <a:rPr b="1" lang="en" sz="2800"/>
              <a:t>Five</a:t>
            </a:r>
            <a:r>
              <a:rPr b="1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" sz="2800"/>
              <a:t>Leona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592024" y="2696977"/>
            <a:ext cx="4340700" cy="10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/>
              <a:t>What does Leona teach us?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515825" y="1829225"/>
            <a:ext cx="4811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/>
              <a:t>What does Leona contribute to the garden?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322312" y="1916337"/>
            <a:ext cx="287400" cy="2874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322312" y="2784093"/>
            <a:ext cx="287400" cy="2874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9325" y="1779965"/>
            <a:ext cx="3512274" cy="2341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/>
          <p:nvPr/>
        </p:nvSpPr>
        <p:spPr>
          <a:xfrm>
            <a:off x="0" y="-1855"/>
            <a:ext cx="9144000" cy="7281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9"/>
          <p:cNvSpPr/>
          <p:nvPr/>
        </p:nvSpPr>
        <p:spPr>
          <a:xfrm>
            <a:off x="1334315" y="57967"/>
            <a:ext cx="6430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and Seed!</a:t>
            </a:r>
            <a:endParaRPr b="0" i="0" sz="3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2688" y="8546"/>
            <a:ext cx="749975" cy="70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1" y="4328160"/>
            <a:ext cx="3951279" cy="48844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9"/>
          <p:cNvSpPr/>
          <p:nvPr/>
        </p:nvSpPr>
        <p:spPr>
          <a:xfrm>
            <a:off x="4012241" y="4328160"/>
            <a:ext cx="5131800" cy="3483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1" y="4816608"/>
            <a:ext cx="9144000" cy="345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0" y="924965"/>
            <a:ext cx="9132000" cy="7026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9"/>
          <p:cNvSpPr txBox="1"/>
          <p:nvPr/>
        </p:nvSpPr>
        <p:spPr>
          <a:xfrm>
            <a:off x="311700" y="94923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rage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</a:t>
            </a:r>
            <a:r>
              <a:rPr b="1" lang="en" sz="2800"/>
              <a:t>Five</a:t>
            </a:r>
            <a:r>
              <a:rPr b="1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" sz="2800"/>
              <a:t>Leona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668217" y="2696973"/>
            <a:ext cx="5141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/>
              <a:t>Leona grew up in Atlanta, Georgia. Find Georgia on your map and put an “L” on it.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592025" y="1829225"/>
            <a:ext cx="5648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/>
              <a:t>What was your favorite part of this chapter?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322312" y="1916337"/>
            <a:ext cx="287400" cy="2874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322312" y="2784093"/>
            <a:ext cx="287400" cy="2874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4D4D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592023" y="3506675"/>
            <a:ext cx="643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9"/>
          <p:cNvPicPr preferRelativeResize="0"/>
          <p:nvPr/>
        </p:nvPicPr>
        <p:blipFill rotWithShape="1">
          <a:blip r:embed="rId5">
            <a:alphaModFix/>
          </a:blip>
          <a:srcRect b="0" l="3279" r="2753" t="0"/>
          <a:stretch/>
        </p:blipFill>
        <p:spPr>
          <a:xfrm>
            <a:off x="6172200" y="1822675"/>
            <a:ext cx="2875400" cy="220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"/>
          <p:cNvSpPr/>
          <p:nvPr/>
        </p:nvSpPr>
        <p:spPr>
          <a:xfrm>
            <a:off x="1" y="2305190"/>
            <a:ext cx="9132000" cy="9564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5"/>
          <p:cNvSpPr txBox="1"/>
          <p:nvPr>
            <p:ph type="ctrTitle"/>
          </p:nvPr>
        </p:nvSpPr>
        <p:spPr>
          <a:xfrm>
            <a:off x="311708" y="1179338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56" name="Google Shape;156;p15"/>
          <p:cNvSpPr txBox="1"/>
          <p:nvPr>
            <p:ph idx="1" type="subTitle"/>
          </p:nvPr>
        </p:nvSpPr>
        <p:spPr>
          <a:xfrm>
            <a:off x="311700" y="32319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57" name="Google Shape;157;p15"/>
          <p:cNvSpPr/>
          <p:nvPr/>
        </p:nvSpPr>
        <p:spPr>
          <a:xfrm>
            <a:off x="0" y="6691"/>
            <a:ext cx="9132000" cy="91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and Seed!</a:t>
            </a:r>
            <a:endParaRPr b="0" i="0" sz="3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58" name="Google Shape;15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1" y="4328160"/>
            <a:ext cx="3951279" cy="48844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5"/>
          <p:cNvSpPr/>
          <p:nvPr/>
        </p:nvSpPr>
        <p:spPr>
          <a:xfrm>
            <a:off x="4012241" y="4328160"/>
            <a:ext cx="5131800" cy="3483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5"/>
          <p:cNvSpPr/>
          <p:nvPr/>
        </p:nvSpPr>
        <p:spPr>
          <a:xfrm>
            <a:off x="1" y="4816608"/>
            <a:ext cx="9144000" cy="345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36575" lIns="36575" spcFirstLastPara="1" rIns="36575" wrap="square" tIns="3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2688" y="27575"/>
            <a:ext cx="915112" cy="8631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family literacy images" id="162" name="Google Shape;162;p15"/>
          <p:cNvPicPr preferRelativeResize="0"/>
          <p:nvPr/>
        </p:nvPicPr>
        <p:blipFill rotWithShape="1">
          <a:blip r:embed="rId5">
            <a:alphaModFix/>
          </a:blip>
          <a:srcRect b="0" l="0" r="6295" t="0"/>
          <a:stretch/>
        </p:blipFill>
        <p:spPr>
          <a:xfrm>
            <a:off x="3288892" y="789497"/>
            <a:ext cx="2368500" cy="1295400"/>
          </a:xfrm>
          <a:prstGeom prst="roundRect">
            <a:avLst>
              <a:gd fmla="val 16667" name="adj"/>
            </a:avLst>
          </a:prstGeom>
          <a:noFill/>
          <a:ln cap="flat" cmpd="sng" w="635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3011666" dist="99190">
              <a:srgbClr val="B2B2B2">
                <a:alpha val="48235"/>
              </a:srgbClr>
            </a:outerShdw>
          </a:effectLst>
        </p:spPr>
      </p:pic>
      <p:pic>
        <p:nvPicPr>
          <p:cNvPr descr="Image result for family literacy images" id="163" name="Google Shape;16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89706" y="769256"/>
            <a:ext cx="2130600" cy="1420500"/>
          </a:xfrm>
          <a:prstGeom prst="ellipse">
            <a:avLst/>
          </a:prstGeom>
          <a:noFill/>
          <a:ln cap="flat" cmpd="sng" w="635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3011666" dist="99190">
              <a:srgbClr val="B2B2B2">
                <a:alpha val="48235"/>
              </a:srgbClr>
            </a:outerShdw>
          </a:effectLst>
        </p:spPr>
      </p:pic>
      <p:pic>
        <p:nvPicPr>
          <p:cNvPr descr="ed472c3c-3208-4df7-a1c4-7e95cb495602-shutterstock_755509864" id="164" name="Google Shape;164;p15"/>
          <p:cNvPicPr preferRelativeResize="0"/>
          <p:nvPr/>
        </p:nvPicPr>
        <p:blipFill rotWithShape="1">
          <a:blip r:embed="rId7">
            <a:alphaModFix/>
          </a:blip>
          <a:srcRect b="0" l="16802" r="11574" t="0"/>
          <a:stretch/>
        </p:blipFill>
        <p:spPr>
          <a:xfrm>
            <a:off x="758434" y="763859"/>
            <a:ext cx="1782600" cy="1400100"/>
          </a:xfrm>
          <a:prstGeom prst="ellipse">
            <a:avLst/>
          </a:prstGeom>
          <a:noFill/>
          <a:ln cap="flat" cmpd="sng" w="635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3011666" dist="99190">
              <a:srgbClr val="B2B2B2">
                <a:alpha val="48235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